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3" r:id="rId3"/>
    <p:sldId id="354" r:id="rId4"/>
    <p:sldId id="257" r:id="rId5"/>
    <p:sldId id="347" r:id="rId6"/>
    <p:sldId id="348" r:id="rId7"/>
    <p:sldId id="342" r:id="rId8"/>
    <p:sldId id="343" r:id="rId9"/>
    <p:sldId id="344" r:id="rId10"/>
    <p:sldId id="346" r:id="rId11"/>
    <p:sldId id="349" r:id="rId12"/>
    <p:sldId id="341" r:id="rId13"/>
    <p:sldId id="334" r:id="rId14"/>
    <p:sldId id="337" r:id="rId15"/>
    <p:sldId id="332" r:id="rId16"/>
    <p:sldId id="338" r:id="rId17"/>
    <p:sldId id="262" r:id="rId18"/>
    <p:sldId id="351" r:id="rId19"/>
    <p:sldId id="352" r:id="rId20"/>
    <p:sldId id="350" r:id="rId21"/>
    <p:sldId id="261" r:id="rId22"/>
    <p:sldId id="340" r:id="rId23"/>
    <p:sldId id="339" r:id="rId24"/>
    <p:sldId id="260" r:id="rId25"/>
  </p:sldIdLst>
  <p:sldSz cx="12384088" cy="698341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70"/>
    <p:restoredTop sz="94633"/>
  </p:normalViewPr>
  <p:slideViewPr>
    <p:cSldViewPr snapToGrid="0" snapToObjects="1">
      <p:cViewPr varScale="1">
        <p:scale>
          <a:sx n="144" d="100"/>
          <a:sy n="144" d="100"/>
        </p:scale>
        <p:origin x="216"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28" name="PlaceHolder 2"/>
          <p:cNvSpPr>
            <a:spLocks noGrp="1"/>
          </p:cNvSpPr>
          <p:nvPr>
            <p:ph type="body"/>
          </p:nvPr>
        </p:nvSpPr>
        <p:spPr>
          <a:xfrm>
            <a:off x="2015640" y="1633680"/>
            <a:ext cx="9500760" cy="1932120"/>
          </a:xfrm>
          <a:prstGeom prst="rect">
            <a:avLst/>
          </a:prstGeom>
        </p:spPr>
        <p:txBody>
          <a:bodyPr lIns="0" tIns="0" rIns="0" bIns="0"/>
          <a:lstStyle/>
          <a:p>
            <a:endParaRPr/>
          </a:p>
        </p:txBody>
      </p:sp>
      <p:sp>
        <p:nvSpPr>
          <p:cNvPr id="29" name="PlaceHolder 3"/>
          <p:cNvSpPr>
            <a:spLocks noGrp="1"/>
          </p:cNvSpPr>
          <p:nvPr>
            <p:ph type="body"/>
          </p:nvPr>
        </p:nvSpPr>
        <p:spPr>
          <a:xfrm>
            <a:off x="2015640" y="3749760"/>
            <a:ext cx="9500760" cy="193212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31" name="PlaceHolder 2"/>
          <p:cNvSpPr>
            <a:spLocks noGrp="1"/>
          </p:cNvSpPr>
          <p:nvPr>
            <p:ph type="body"/>
          </p:nvPr>
        </p:nvSpPr>
        <p:spPr>
          <a:xfrm>
            <a:off x="2015640" y="1633680"/>
            <a:ext cx="4636080" cy="1932120"/>
          </a:xfrm>
          <a:prstGeom prst="rect">
            <a:avLst/>
          </a:prstGeom>
        </p:spPr>
        <p:txBody>
          <a:bodyPr lIns="0" tIns="0" rIns="0" bIns="0"/>
          <a:lstStyle/>
          <a:p>
            <a:endParaRPr/>
          </a:p>
        </p:txBody>
      </p:sp>
      <p:sp>
        <p:nvSpPr>
          <p:cNvPr id="32" name="PlaceHolder 3"/>
          <p:cNvSpPr>
            <a:spLocks noGrp="1"/>
          </p:cNvSpPr>
          <p:nvPr>
            <p:ph type="body"/>
          </p:nvPr>
        </p:nvSpPr>
        <p:spPr>
          <a:xfrm>
            <a:off x="6883920" y="1633680"/>
            <a:ext cx="4636080" cy="1932120"/>
          </a:xfrm>
          <a:prstGeom prst="rect">
            <a:avLst/>
          </a:prstGeom>
        </p:spPr>
        <p:txBody>
          <a:bodyPr lIns="0" tIns="0" rIns="0" bIns="0"/>
          <a:lstStyle/>
          <a:p>
            <a:endParaRPr/>
          </a:p>
        </p:txBody>
      </p:sp>
      <p:sp>
        <p:nvSpPr>
          <p:cNvPr id="33" name="PlaceHolder 4"/>
          <p:cNvSpPr>
            <a:spLocks noGrp="1"/>
          </p:cNvSpPr>
          <p:nvPr>
            <p:ph type="body"/>
          </p:nvPr>
        </p:nvSpPr>
        <p:spPr>
          <a:xfrm>
            <a:off x="6883920" y="3749760"/>
            <a:ext cx="4636080" cy="1932120"/>
          </a:xfrm>
          <a:prstGeom prst="rect">
            <a:avLst/>
          </a:prstGeom>
        </p:spPr>
        <p:txBody>
          <a:bodyPr lIns="0" tIns="0" rIns="0" bIns="0"/>
          <a:lstStyle/>
          <a:p>
            <a:endParaRPr/>
          </a:p>
        </p:txBody>
      </p:sp>
      <p:sp>
        <p:nvSpPr>
          <p:cNvPr id="34" name="PlaceHolder 5"/>
          <p:cNvSpPr>
            <a:spLocks noGrp="1"/>
          </p:cNvSpPr>
          <p:nvPr>
            <p:ph type="body"/>
          </p:nvPr>
        </p:nvSpPr>
        <p:spPr>
          <a:xfrm>
            <a:off x="2015640" y="3749760"/>
            <a:ext cx="4636080" cy="193212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36" name="PlaceHolder 2"/>
          <p:cNvSpPr>
            <a:spLocks noGrp="1"/>
          </p:cNvSpPr>
          <p:nvPr>
            <p:ph type="body"/>
          </p:nvPr>
        </p:nvSpPr>
        <p:spPr>
          <a:xfrm>
            <a:off x="2015640" y="1633680"/>
            <a:ext cx="9500760" cy="4050720"/>
          </a:xfrm>
          <a:prstGeom prst="rect">
            <a:avLst/>
          </a:prstGeom>
        </p:spPr>
        <p:txBody>
          <a:bodyPr lIns="0" tIns="0" rIns="0" bIns="0"/>
          <a:lstStyle/>
          <a:p>
            <a:endParaRPr/>
          </a:p>
        </p:txBody>
      </p:sp>
      <p:sp>
        <p:nvSpPr>
          <p:cNvPr id="37" name="PlaceHolder 3"/>
          <p:cNvSpPr>
            <a:spLocks noGrp="1"/>
          </p:cNvSpPr>
          <p:nvPr>
            <p:ph type="body"/>
          </p:nvPr>
        </p:nvSpPr>
        <p:spPr>
          <a:xfrm>
            <a:off x="2015640" y="1633680"/>
            <a:ext cx="9500760" cy="4050720"/>
          </a:xfrm>
          <a:prstGeom prst="rect">
            <a:avLst/>
          </a:prstGeom>
        </p:spPr>
        <p:txBody>
          <a:bodyPr lIns="0" tIns="0" rIns="0" bIns="0"/>
          <a:lstStyle/>
          <a:p>
            <a:endParaRPr/>
          </a:p>
        </p:txBody>
      </p:sp>
      <p:pic>
        <p:nvPicPr>
          <p:cNvPr id="38" name="Picture 37"/>
          <p:cNvPicPr/>
          <p:nvPr/>
        </p:nvPicPr>
        <p:blipFill>
          <a:blip r:embed="rId2"/>
          <a:stretch/>
        </p:blipFill>
        <p:spPr>
          <a:xfrm>
            <a:off x="4227480" y="1633680"/>
            <a:ext cx="5076720" cy="4050720"/>
          </a:xfrm>
          <a:prstGeom prst="rect">
            <a:avLst/>
          </a:prstGeom>
          <a:ln>
            <a:noFill/>
          </a:ln>
        </p:spPr>
      </p:pic>
      <p:pic>
        <p:nvPicPr>
          <p:cNvPr id="39" name="Picture 38"/>
          <p:cNvPicPr/>
          <p:nvPr/>
        </p:nvPicPr>
        <p:blipFill>
          <a:blip r:embed="rId2"/>
          <a:stretch/>
        </p:blipFill>
        <p:spPr>
          <a:xfrm>
            <a:off x="4227480" y="1633680"/>
            <a:ext cx="5076720" cy="405072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7" name="PlaceHolder 2"/>
          <p:cNvSpPr>
            <a:spLocks noGrp="1"/>
          </p:cNvSpPr>
          <p:nvPr>
            <p:ph type="subTitle"/>
          </p:nvPr>
        </p:nvSpPr>
        <p:spPr>
          <a:xfrm>
            <a:off x="2015640" y="1633680"/>
            <a:ext cx="9500760" cy="405072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9" name="PlaceHolder 2"/>
          <p:cNvSpPr>
            <a:spLocks noGrp="1"/>
          </p:cNvSpPr>
          <p:nvPr>
            <p:ph type="body"/>
          </p:nvPr>
        </p:nvSpPr>
        <p:spPr>
          <a:xfrm>
            <a:off x="2015640" y="1633680"/>
            <a:ext cx="9500760" cy="405072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11" name="PlaceHolder 2"/>
          <p:cNvSpPr>
            <a:spLocks noGrp="1"/>
          </p:cNvSpPr>
          <p:nvPr>
            <p:ph type="body"/>
          </p:nvPr>
        </p:nvSpPr>
        <p:spPr>
          <a:xfrm>
            <a:off x="2015640" y="1633680"/>
            <a:ext cx="4636080" cy="4050720"/>
          </a:xfrm>
          <a:prstGeom prst="rect">
            <a:avLst/>
          </a:prstGeom>
        </p:spPr>
        <p:txBody>
          <a:bodyPr lIns="0" tIns="0" rIns="0" bIns="0"/>
          <a:lstStyle/>
          <a:p>
            <a:endParaRPr/>
          </a:p>
        </p:txBody>
      </p:sp>
      <p:sp>
        <p:nvSpPr>
          <p:cNvPr id="12" name="PlaceHolder 3"/>
          <p:cNvSpPr>
            <a:spLocks noGrp="1"/>
          </p:cNvSpPr>
          <p:nvPr>
            <p:ph type="body"/>
          </p:nvPr>
        </p:nvSpPr>
        <p:spPr>
          <a:xfrm>
            <a:off x="6883920" y="1633680"/>
            <a:ext cx="4636080" cy="405072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015640" y="278280"/>
            <a:ext cx="9748440" cy="54046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2015640" y="1633680"/>
            <a:ext cx="4636080" cy="1932120"/>
          </a:xfrm>
          <a:prstGeom prst="rect">
            <a:avLst/>
          </a:prstGeom>
        </p:spPr>
        <p:txBody>
          <a:bodyPr lIns="0" tIns="0" rIns="0" bIns="0"/>
          <a:lstStyle/>
          <a:p>
            <a:endParaRPr/>
          </a:p>
        </p:txBody>
      </p:sp>
      <p:sp>
        <p:nvSpPr>
          <p:cNvPr id="17" name="PlaceHolder 3"/>
          <p:cNvSpPr>
            <a:spLocks noGrp="1"/>
          </p:cNvSpPr>
          <p:nvPr>
            <p:ph type="body"/>
          </p:nvPr>
        </p:nvSpPr>
        <p:spPr>
          <a:xfrm>
            <a:off x="2015640" y="3749760"/>
            <a:ext cx="4636080" cy="1932120"/>
          </a:xfrm>
          <a:prstGeom prst="rect">
            <a:avLst/>
          </a:prstGeom>
        </p:spPr>
        <p:txBody>
          <a:bodyPr lIns="0" tIns="0" rIns="0" bIns="0"/>
          <a:lstStyle/>
          <a:p>
            <a:endParaRPr/>
          </a:p>
        </p:txBody>
      </p:sp>
      <p:sp>
        <p:nvSpPr>
          <p:cNvPr id="18" name="PlaceHolder 4"/>
          <p:cNvSpPr>
            <a:spLocks noGrp="1"/>
          </p:cNvSpPr>
          <p:nvPr>
            <p:ph type="body"/>
          </p:nvPr>
        </p:nvSpPr>
        <p:spPr>
          <a:xfrm>
            <a:off x="6883920" y="1633680"/>
            <a:ext cx="4636080" cy="405072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2015640" y="1633680"/>
            <a:ext cx="4636080" cy="4050720"/>
          </a:xfrm>
          <a:prstGeom prst="rect">
            <a:avLst/>
          </a:prstGeom>
        </p:spPr>
        <p:txBody>
          <a:bodyPr lIns="0" tIns="0" rIns="0" bIns="0"/>
          <a:lstStyle/>
          <a:p>
            <a:endParaRPr/>
          </a:p>
        </p:txBody>
      </p:sp>
      <p:sp>
        <p:nvSpPr>
          <p:cNvPr id="21" name="PlaceHolder 3"/>
          <p:cNvSpPr>
            <a:spLocks noGrp="1"/>
          </p:cNvSpPr>
          <p:nvPr>
            <p:ph type="body"/>
          </p:nvPr>
        </p:nvSpPr>
        <p:spPr>
          <a:xfrm>
            <a:off x="6883920" y="1633680"/>
            <a:ext cx="4636080" cy="1932120"/>
          </a:xfrm>
          <a:prstGeom prst="rect">
            <a:avLst/>
          </a:prstGeom>
        </p:spPr>
        <p:txBody>
          <a:bodyPr lIns="0" tIns="0" rIns="0" bIns="0"/>
          <a:lstStyle/>
          <a:p>
            <a:endParaRPr/>
          </a:p>
        </p:txBody>
      </p:sp>
      <p:sp>
        <p:nvSpPr>
          <p:cNvPr id="22" name="PlaceHolder 4"/>
          <p:cNvSpPr>
            <a:spLocks noGrp="1"/>
          </p:cNvSpPr>
          <p:nvPr>
            <p:ph type="body"/>
          </p:nvPr>
        </p:nvSpPr>
        <p:spPr>
          <a:xfrm>
            <a:off x="6883920" y="3749760"/>
            <a:ext cx="4636080" cy="193212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015640" y="278280"/>
            <a:ext cx="9748440" cy="116568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2015640" y="1633680"/>
            <a:ext cx="4636080" cy="1932120"/>
          </a:xfrm>
          <a:prstGeom prst="rect">
            <a:avLst/>
          </a:prstGeom>
        </p:spPr>
        <p:txBody>
          <a:bodyPr lIns="0" tIns="0" rIns="0" bIns="0"/>
          <a:lstStyle/>
          <a:p>
            <a:endParaRPr/>
          </a:p>
        </p:txBody>
      </p:sp>
      <p:sp>
        <p:nvSpPr>
          <p:cNvPr id="25" name="PlaceHolder 3"/>
          <p:cNvSpPr>
            <a:spLocks noGrp="1"/>
          </p:cNvSpPr>
          <p:nvPr>
            <p:ph type="body"/>
          </p:nvPr>
        </p:nvSpPr>
        <p:spPr>
          <a:xfrm>
            <a:off x="6883920" y="1633680"/>
            <a:ext cx="4636080" cy="1932120"/>
          </a:xfrm>
          <a:prstGeom prst="rect">
            <a:avLst/>
          </a:prstGeom>
        </p:spPr>
        <p:txBody>
          <a:bodyPr lIns="0" tIns="0" rIns="0" bIns="0"/>
          <a:lstStyle/>
          <a:p>
            <a:endParaRPr/>
          </a:p>
        </p:txBody>
      </p:sp>
      <p:sp>
        <p:nvSpPr>
          <p:cNvPr id="26" name="PlaceHolder 4"/>
          <p:cNvSpPr>
            <a:spLocks noGrp="1"/>
          </p:cNvSpPr>
          <p:nvPr>
            <p:ph type="body"/>
          </p:nvPr>
        </p:nvSpPr>
        <p:spPr>
          <a:xfrm>
            <a:off x="2015640" y="3749760"/>
            <a:ext cx="9500760" cy="193212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p:cNvPicPr/>
          <p:nvPr/>
        </p:nvPicPr>
        <p:blipFill>
          <a:blip r:embed="rId14"/>
          <a:stretch/>
        </p:blipFill>
        <p:spPr>
          <a:xfrm>
            <a:off x="360" y="0"/>
            <a:ext cx="12416400" cy="6984000"/>
          </a:xfrm>
          <a:prstGeom prst="rect">
            <a:avLst/>
          </a:prstGeom>
          <a:ln>
            <a:noFill/>
          </a:ln>
        </p:spPr>
      </p:pic>
      <p:sp>
        <p:nvSpPr>
          <p:cNvPr id="7" name="PlaceHolder 1"/>
          <p:cNvSpPr>
            <a:spLocks noGrp="1"/>
          </p:cNvSpPr>
          <p:nvPr>
            <p:ph type="title"/>
          </p:nvPr>
        </p:nvSpPr>
        <p:spPr>
          <a:xfrm>
            <a:off x="2015640" y="278280"/>
            <a:ext cx="9748440" cy="1165680"/>
          </a:xfrm>
          <a:prstGeom prst="rect">
            <a:avLst/>
          </a:prstGeom>
        </p:spPr>
        <p:txBody>
          <a:bodyPr lIns="0" tIns="0" rIns="0" bIns="0" anchor="ctr"/>
          <a:lstStyle/>
          <a:p>
            <a:pPr algn="ctr"/>
            <a:r>
              <a:rPr lang="de-DE" sz="4059" spc="-1">
                <a:latin typeface="Raleway"/>
              </a:rPr>
              <a:t>Click to edit the title text format</a:t>
            </a:r>
            <a:endParaRPr/>
          </a:p>
        </p:txBody>
      </p:sp>
      <p:sp>
        <p:nvSpPr>
          <p:cNvPr id="2" name="PlaceHolder 2"/>
          <p:cNvSpPr>
            <a:spLocks noGrp="1"/>
          </p:cNvSpPr>
          <p:nvPr>
            <p:ph type="body"/>
          </p:nvPr>
        </p:nvSpPr>
        <p:spPr>
          <a:xfrm>
            <a:off x="2015640" y="1633680"/>
            <a:ext cx="9500760" cy="4050720"/>
          </a:xfrm>
          <a:prstGeom prst="rect">
            <a:avLst/>
          </a:prstGeom>
        </p:spPr>
        <p:txBody>
          <a:bodyPr lIns="0" tIns="0" rIns="0" bIns="0"/>
          <a:lstStyle/>
          <a:p>
            <a:pPr marL="432000" indent="-324000">
              <a:buClr>
                <a:srgbClr val="050505"/>
              </a:buClr>
              <a:buSzPct val="25000"/>
              <a:buFont typeface="Wingdings" charset="2"/>
              <a:buChar char=""/>
            </a:pPr>
            <a:r>
              <a:rPr lang="de-DE" sz="2960" spc="-1">
                <a:latin typeface="TlwgTypewriter"/>
              </a:rPr>
              <a:t>Click to edit the outline text format</a:t>
            </a:r>
            <a:endParaRPr/>
          </a:p>
          <a:p>
            <a:pPr marL="864000" lvl="1" indent="-324000">
              <a:buClr>
                <a:srgbClr val="050505"/>
              </a:buClr>
              <a:buSzPct val="25000"/>
              <a:buFont typeface="Symbol" charset="2"/>
              <a:buChar char=""/>
            </a:pPr>
            <a:r>
              <a:rPr lang="de-DE" sz="2580" spc="-1">
                <a:latin typeface="TlwgTypewriter"/>
              </a:rPr>
              <a:t>Second Outline Level</a:t>
            </a:r>
            <a:endParaRPr/>
          </a:p>
          <a:p>
            <a:pPr marL="1296000" lvl="2" indent="-288000">
              <a:buClr>
                <a:srgbClr val="050505"/>
              </a:buClr>
              <a:buSzPct val="25000"/>
              <a:buFont typeface="Wingdings" charset="2"/>
              <a:buChar char=""/>
            </a:pPr>
            <a:r>
              <a:rPr lang="de-DE" sz="2220" spc="-1">
                <a:latin typeface="TlwgTypewriter"/>
              </a:rPr>
              <a:t>Third Outline Level</a:t>
            </a:r>
            <a:endParaRPr/>
          </a:p>
          <a:p>
            <a:pPr marL="1728000" lvl="3" indent="-216000">
              <a:buClr>
                <a:srgbClr val="050505"/>
              </a:buClr>
              <a:buSzPct val="25000"/>
              <a:buFont typeface="Symbol" charset="2"/>
              <a:buChar char=""/>
            </a:pPr>
            <a:r>
              <a:rPr lang="de-DE" sz="1850" spc="-1">
                <a:latin typeface="TlwgTypewriter"/>
              </a:rPr>
              <a:t>Fourth Outline Level</a:t>
            </a:r>
            <a:endParaRPr/>
          </a:p>
          <a:p>
            <a:pPr marL="2160000" lvl="4" indent="-216000">
              <a:buClr>
                <a:srgbClr val="050505"/>
              </a:buClr>
              <a:buSzPct val="25000"/>
              <a:buFont typeface="Wingdings" charset="2"/>
              <a:buChar char=""/>
            </a:pPr>
            <a:r>
              <a:rPr lang="de-DE" sz="1850" spc="-1">
                <a:latin typeface="TlwgTypewriter"/>
              </a:rPr>
              <a:t>Fifth Outline Level</a:t>
            </a:r>
            <a:endParaRPr/>
          </a:p>
          <a:p>
            <a:pPr marL="2592000" lvl="5" indent="-216000">
              <a:buClr>
                <a:srgbClr val="050505"/>
              </a:buClr>
              <a:buSzPct val="25000"/>
              <a:buFont typeface="Wingdings" charset="2"/>
              <a:buChar char=""/>
            </a:pPr>
            <a:r>
              <a:rPr lang="de-DE" sz="1850" spc="-1">
                <a:latin typeface="TlwgTypewriter"/>
              </a:rPr>
              <a:t>Sixth Outline Level</a:t>
            </a:r>
            <a:endParaRPr/>
          </a:p>
          <a:p>
            <a:pPr marL="3024000" lvl="6" indent="-216000">
              <a:buClr>
                <a:srgbClr val="050505"/>
              </a:buClr>
              <a:buSzPct val="25000"/>
              <a:buFont typeface="Wingdings" charset="2"/>
              <a:buChar char=""/>
            </a:pPr>
            <a:r>
              <a:rPr lang="de-DE" sz="1850" spc="-1">
                <a:latin typeface="TlwgTypewriter"/>
              </a:rPr>
              <a:t>Seventh Outline Level</a:t>
            </a:r>
            <a:endParaRPr/>
          </a:p>
        </p:txBody>
      </p:sp>
      <p:sp>
        <p:nvSpPr>
          <p:cNvPr id="3" name="PlaceHolder 3"/>
          <p:cNvSpPr>
            <a:spLocks noGrp="1"/>
          </p:cNvSpPr>
          <p:nvPr>
            <p:ph type="dt"/>
          </p:nvPr>
        </p:nvSpPr>
        <p:spPr>
          <a:xfrm>
            <a:off x="618840" y="6361920"/>
            <a:ext cx="2885040" cy="481320"/>
          </a:xfrm>
          <a:prstGeom prst="rect">
            <a:avLst/>
          </a:prstGeom>
        </p:spPr>
        <p:txBody>
          <a:bodyPr lIns="0" tIns="0" rIns="0" bIns="0"/>
          <a:lstStyle/>
          <a:p>
            <a:r>
              <a:rPr lang="de-DE" sz="1400" spc="-1">
                <a:latin typeface="Times New Roman"/>
              </a:rPr>
              <a:t>&lt;date/time&gt;</a:t>
            </a:r>
            <a:endParaRPr/>
          </a:p>
        </p:txBody>
      </p:sp>
      <p:sp>
        <p:nvSpPr>
          <p:cNvPr id="4" name="PlaceHolder 4"/>
          <p:cNvSpPr>
            <a:spLocks noGrp="1"/>
          </p:cNvSpPr>
          <p:nvPr>
            <p:ph type="ftr"/>
          </p:nvPr>
        </p:nvSpPr>
        <p:spPr>
          <a:xfrm>
            <a:off x="4234680" y="6361920"/>
            <a:ext cx="3925080" cy="481320"/>
          </a:xfrm>
          <a:prstGeom prst="rect">
            <a:avLst/>
          </a:prstGeom>
        </p:spPr>
        <p:txBody>
          <a:bodyPr lIns="0" tIns="0" rIns="0" bIns="0"/>
          <a:lstStyle/>
          <a:p>
            <a:pPr algn="ctr"/>
            <a:r>
              <a:rPr lang="de-DE" sz="1400" spc="-1">
                <a:latin typeface="Times New Roman"/>
              </a:rPr>
              <a:t>&lt;footer&gt;</a:t>
            </a:r>
            <a:endParaRPr/>
          </a:p>
        </p:txBody>
      </p:sp>
      <p:sp>
        <p:nvSpPr>
          <p:cNvPr id="5" name="PlaceHolder 5"/>
          <p:cNvSpPr>
            <a:spLocks noGrp="1"/>
          </p:cNvSpPr>
          <p:nvPr>
            <p:ph type="sldNum"/>
          </p:nvPr>
        </p:nvSpPr>
        <p:spPr>
          <a:xfrm>
            <a:off x="8878680" y="6361920"/>
            <a:ext cx="2885040" cy="481320"/>
          </a:xfrm>
          <a:prstGeom prst="rect">
            <a:avLst/>
          </a:prstGeom>
        </p:spPr>
        <p:txBody>
          <a:bodyPr lIns="0" tIns="0" rIns="0" bIns="0"/>
          <a:lstStyle/>
          <a:p>
            <a:pPr algn="r"/>
            <a:r>
              <a:rPr lang="de-DE" sz="1400" spc="-1">
                <a:latin typeface="TlwgTypewriter"/>
              </a:rPr>
              <a:t>Slide </a:t>
            </a:r>
            <a:fld id="{101116CE-3608-45DE-942D-D565D3A06CFB}" type="slidenum">
              <a:rPr lang="de-DE" sz="1400" spc="-1">
                <a:latin typeface="TlwgTypewriter"/>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ortal.xsede.org/#/gues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ortal.xsede.org/allocations/research"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portal.xsede.org/allocations/startu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jpummil@uark.edu"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p:nvPr/>
        </p:nvPicPr>
        <p:blipFill>
          <a:blip r:embed="rId2"/>
          <a:stretch/>
        </p:blipFill>
        <p:spPr>
          <a:xfrm>
            <a:off x="9702360" y="6048000"/>
            <a:ext cx="2681640" cy="914040"/>
          </a:xfrm>
          <a:prstGeom prst="rect">
            <a:avLst/>
          </a:prstGeom>
          <a:ln>
            <a:noFill/>
          </a:ln>
        </p:spPr>
      </p:pic>
      <p:sp>
        <p:nvSpPr>
          <p:cNvPr id="41" name="TextShape 1"/>
          <p:cNvSpPr txBox="1"/>
          <p:nvPr/>
        </p:nvSpPr>
        <p:spPr>
          <a:xfrm>
            <a:off x="2015640" y="62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42" name="Picture 41"/>
          <p:cNvPicPr/>
          <p:nvPr/>
        </p:nvPicPr>
        <p:blipFill>
          <a:blip r:embed="rId3"/>
          <a:stretch/>
        </p:blipFill>
        <p:spPr>
          <a:xfrm>
            <a:off x="4449960" y="1497960"/>
            <a:ext cx="4838040" cy="40460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4" name="Picture 3">
            <a:extLst>
              <a:ext uri="{FF2B5EF4-FFF2-40B4-BE49-F238E27FC236}">
                <a16:creationId xmlns:a16="http://schemas.microsoft.com/office/drawing/2014/main" id="{FB9D6F57-D39E-4F44-A5BF-49F5DDAB5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117" y="1443960"/>
            <a:ext cx="6419853" cy="4812930"/>
          </a:xfrm>
          <a:prstGeom prst="rect">
            <a:avLst/>
          </a:prstGeom>
        </p:spPr>
      </p:pic>
    </p:spTree>
    <p:extLst>
      <p:ext uri="{BB962C8B-B14F-4D97-AF65-F5344CB8AC3E}">
        <p14:creationId xmlns:p14="http://schemas.microsoft.com/office/powerpoint/2010/main" val="1327861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Now:</a:t>
            </a:r>
          </a:p>
          <a:p>
            <a:endParaRPr lang="en-US" dirty="0"/>
          </a:p>
          <a:p>
            <a:r>
              <a:rPr lang="en-US" dirty="0"/>
              <a:t> </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188517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3" name="Picture 2">
            <a:extLst>
              <a:ext uri="{FF2B5EF4-FFF2-40B4-BE49-F238E27FC236}">
                <a16:creationId xmlns:a16="http://schemas.microsoft.com/office/drawing/2014/main" id="{5C2CBA94-72B5-A74F-BFE5-C68E1C4CB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994" y="1273532"/>
            <a:ext cx="6146099" cy="4609574"/>
          </a:xfrm>
          <a:prstGeom prst="rect">
            <a:avLst/>
          </a:prstGeom>
        </p:spPr>
      </p:pic>
    </p:spTree>
    <p:extLst>
      <p:ext uri="{BB962C8B-B14F-4D97-AF65-F5344CB8AC3E}">
        <p14:creationId xmlns:p14="http://schemas.microsoft.com/office/powerpoint/2010/main" val="359066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2015640" y="278280"/>
            <a:ext cx="9748440" cy="1165680"/>
          </a:xfrm>
          <a:prstGeom prst="rect">
            <a:avLst/>
          </a:prstGeom>
          <a:noFill/>
          <a:ln>
            <a:noFill/>
          </a:ln>
        </p:spPr>
        <p:txBody>
          <a:bodyPr lIns="0" tIns="0" rIns="0" bIns="0" anchor="ctr"/>
          <a:lstStyle/>
          <a:p>
            <a:pPr algn="ctr"/>
            <a:r>
              <a:rPr lang="en-US" b="1" spc="-1" dirty="0"/>
              <a:t>Scientific Computing Resources</a:t>
            </a:r>
          </a:p>
          <a:p>
            <a:pPr algn="ctr"/>
            <a:r>
              <a:rPr lang="en-US" b="1" spc="-1" dirty="0"/>
              <a:t>for Biologists</a:t>
            </a:r>
            <a:endParaRPr lang="en-US" dirty="0"/>
          </a:p>
          <a:p>
            <a:pPr algn="ctr"/>
            <a:endParaRPr dirty="0"/>
          </a:p>
        </p:txBody>
      </p:sp>
      <p:sp>
        <p:nvSpPr>
          <p:cNvPr id="45" name="TextShape 2"/>
          <p:cNvSpPr txBox="1"/>
          <p:nvPr/>
        </p:nvSpPr>
        <p:spPr>
          <a:xfrm>
            <a:off x="2910960" y="799200"/>
            <a:ext cx="7920360" cy="5137026"/>
          </a:xfrm>
          <a:prstGeom prst="rect">
            <a:avLst/>
          </a:prstGeom>
          <a:noFill/>
          <a:ln>
            <a:noFill/>
          </a:ln>
        </p:spPr>
        <p:txBody>
          <a:bodyPr lIns="0" tIns="0" rIns="0" bIns="0" anchor="ctr"/>
          <a:lstStyle/>
          <a:p>
            <a:pPr>
              <a:lnSpc>
                <a:spcPct val="200000"/>
              </a:lnSpc>
            </a:pPr>
            <a:endParaRPr dirty="0"/>
          </a:p>
        </p:txBody>
      </p:sp>
      <p:pic>
        <p:nvPicPr>
          <p:cNvPr id="5" name="Picture 4">
            <a:extLst>
              <a:ext uri="{FF2B5EF4-FFF2-40B4-BE49-F238E27FC236}">
                <a16:creationId xmlns:a16="http://schemas.microsoft.com/office/drawing/2014/main" id="{F147F6BA-293F-4941-93D6-59D446005DB5}"/>
              </a:ext>
            </a:extLst>
          </p:cNvPr>
          <p:cNvPicPr/>
          <p:nvPr/>
        </p:nvPicPr>
        <p:blipFill>
          <a:blip r:embed="rId2"/>
          <a:stretch/>
        </p:blipFill>
        <p:spPr>
          <a:xfrm>
            <a:off x="3904757" y="2451940"/>
            <a:ext cx="5970206" cy="1831545"/>
          </a:xfrm>
          <a:prstGeom prst="rect">
            <a:avLst/>
          </a:prstGeom>
          <a:ln>
            <a:noFill/>
          </a:ln>
        </p:spPr>
      </p:pic>
    </p:spTree>
    <p:extLst>
      <p:ext uri="{BB962C8B-B14F-4D97-AF65-F5344CB8AC3E}">
        <p14:creationId xmlns:p14="http://schemas.microsoft.com/office/powerpoint/2010/main" val="849654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2015640" y="278280"/>
            <a:ext cx="9748440" cy="1165680"/>
          </a:xfrm>
          <a:prstGeom prst="rect">
            <a:avLst/>
          </a:prstGeom>
          <a:noFill/>
          <a:ln>
            <a:noFill/>
          </a:ln>
        </p:spPr>
        <p:txBody>
          <a:bodyPr lIns="0" tIns="0" rIns="0" bIns="0" anchor="ctr"/>
          <a:lstStyle/>
          <a:p>
            <a:pPr algn="ctr"/>
            <a:r>
              <a:rPr lang="en-US" b="1" spc="-1" dirty="0"/>
              <a:t>Scientific Computing Resources</a:t>
            </a:r>
          </a:p>
          <a:p>
            <a:pPr algn="ctr"/>
            <a:r>
              <a:rPr lang="en-US" b="1" spc="-1" dirty="0"/>
              <a:t>for Biologists</a:t>
            </a:r>
            <a:endParaRPr lang="en-US" dirty="0"/>
          </a:p>
          <a:p>
            <a:pPr algn="ctr"/>
            <a:endParaRPr dirty="0"/>
          </a:p>
        </p:txBody>
      </p:sp>
      <p:sp>
        <p:nvSpPr>
          <p:cNvPr id="45" name="TextShape 2"/>
          <p:cNvSpPr txBox="1"/>
          <p:nvPr/>
        </p:nvSpPr>
        <p:spPr>
          <a:xfrm>
            <a:off x="2910960" y="799200"/>
            <a:ext cx="7920360" cy="5137026"/>
          </a:xfrm>
          <a:prstGeom prst="rect">
            <a:avLst/>
          </a:prstGeom>
          <a:noFill/>
          <a:ln>
            <a:noFill/>
          </a:ln>
        </p:spPr>
        <p:txBody>
          <a:bodyPr lIns="0" tIns="0" rIns="0" bIns="0" anchor="ctr"/>
          <a:lstStyle/>
          <a:p>
            <a:pPr>
              <a:lnSpc>
                <a:spcPct val="200000"/>
              </a:lnSpc>
            </a:pPr>
            <a:endParaRPr dirty="0"/>
          </a:p>
        </p:txBody>
      </p:sp>
      <p:pic>
        <p:nvPicPr>
          <p:cNvPr id="3" name="Picture 2">
            <a:extLst>
              <a:ext uri="{FF2B5EF4-FFF2-40B4-BE49-F238E27FC236}">
                <a16:creationId xmlns:a16="http://schemas.microsoft.com/office/drawing/2014/main" id="{6DF4FEA2-AAE2-734B-8223-8A3EF7D57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279" y="1226371"/>
            <a:ext cx="4838581" cy="3227295"/>
          </a:xfrm>
          <a:prstGeom prst="rect">
            <a:avLst/>
          </a:prstGeom>
        </p:spPr>
      </p:pic>
      <p:pic>
        <p:nvPicPr>
          <p:cNvPr id="6" name="Picture 5">
            <a:extLst>
              <a:ext uri="{FF2B5EF4-FFF2-40B4-BE49-F238E27FC236}">
                <a16:creationId xmlns:a16="http://schemas.microsoft.com/office/drawing/2014/main" id="{DC561E70-BFB7-A640-AE66-2EC9612A4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768" y="2603351"/>
            <a:ext cx="5094910" cy="3388762"/>
          </a:xfrm>
          <a:prstGeom prst="rect">
            <a:avLst/>
          </a:prstGeom>
        </p:spPr>
      </p:pic>
    </p:spTree>
    <p:extLst>
      <p:ext uri="{BB962C8B-B14F-4D97-AF65-F5344CB8AC3E}">
        <p14:creationId xmlns:p14="http://schemas.microsoft.com/office/powerpoint/2010/main" val="1904905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2015640" y="278280"/>
            <a:ext cx="9748440" cy="1165680"/>
          </a:xfrm>
          <a:prstGeom prst="rect">
            <a:avLst/>
          </a:prstGeom>
          <a:noFill/>
          <a:ln>
            <a:noFill/>
          </a:ln>
        </p:spPr>
        <p:txBody>
          <a:bodyPr lIns="0" tIns="0" rIns="0" bIns="0" anchor="ctr"/>
          <a:lstStyle/>
          <a:p>
            <a:pPr algn="ctr"/>
            <a:r>
              <a:rPr lang="en-US" b="1" spc="-1" dirty="0"/>
              <a:t>Scientific Computing Resources</a:t>
            </a:r>
          </a:p>
          <a:p>
            <a:pPr algn="ctr"/>
            <a:r>
              <a:rPr lang="en-US" b="1" spc="-1" dirty="0"/>
              <a:t>for Biologists</a:t>
            </a:r>
            <a:endParaRPr lang="en-US" dirty="0"/>
          </a:p>
          <a:p>
            <a:pPr algn="ctr"/>
            <a:endParaRPr dirty="0"/>
          </a:p>
        </p:txBody>
      </p:sp>
      <p:sp>
        <p:nvSpPr>
          <p:cNvPr id="45" name="TextShape 2"/>
          <p:cNvSpPr txBox="1"/>
          <p:nvPr/>
        </p:nvSpPr>
        <p:spPr>
          <a:xfrm>
            <a:off x="2459421" y="4383314"/>
            <a:ext cx="8371899" cy="1552912"/>
          </a:xfrm>
          <a:prstGeom prst="rect">
            <a:avLst/>
          </a:prstGeom>
          <a:noFill/>
          <a:ln>
            <a:noFill/>
          </a:ln>
        </p:spPr>
        <p:txBody>
          <a:bodyPr lIns="0" tIns="0" rIns="0" bIns="0" anchor="ctr"/>
          <a:lstStyle/>
          <a:p>
            <a:pPr>
              <a:lnSpc>
                <a:spcPct val="200000"/>
              </a:lnSpc>
            </a:pPr>
            <a:endParaRPr dirty="0"/>
          </a:p>
        </p:txBody>
      </p:sp>
      <p:pic>
        <p:nvPicPr>
          <p:cNvPr id="3" name="Picture 2">
            <a:extLst>
              <a:ext uri="{FF2B5EF4-FFF2-40B4-BE49-F238E27FC236}">
                <a16:creationId xmlns:a16="http://schemas.microsoft.com/office/drawing/2014/main" id="{420EE7CA-C553-BB45-BBB2-A54A5D323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10" y="2266156"/>
            <a:ext cx="7048500" cy="2451100"/>
          </a:xfrm>
          <a:prstGeom prst="rect">
            <a:avLst/>
          </a:prstGeom>
        </p:spPr>
      </p:pic>
    </p:spTree>
    <p:extLst>
      <p:ext uri="{BB962C8B-B14F-4D97-AF65-F5344CB8AC3E}">
        <p14:creationId xmlns:p14="http://schemas.microsoft.com/office/powerpoint/2010/main" val="346965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2015640" y="278280"/>
            <a:ext cx="9748440" cy="1165680"/>
          </a:xfrm>
          <a:prstGeom prst="rect">
            <a:avLst/>
          </a:prstGeom>
          <a:noFill/>
          <a:ln>
            <a:noFill/>
          </a:ln>
        </p:spPr>
        <p:txBody>
          <a:bodyPr lIns="0" tIns="0" rIns="0" bIns="0" anchor="ctr"/>
          <a:lstStyle/>
          <a:p>
            <a:pPr algn="ctr"/>
            <a:r>
              <a:rPr lang="en-US" b="1" spc="-1" dirty="0"/>
              <a:t>Scientific Computing Resources</a:t>
            </a:r>
          </a:p>
          <a:p>
            <a:pPr algn="ctr"/>
            <a:r>
              <a:rPr lang="en-US" b="1" spc="-1" dirty="0"/>
              <a:t>for Biologists</a:t>
            </a:r>
            <a:endParaRPr lang="en-US" dirty="0"/>
          </a:p>
          <a:p>
            <a:pPr algn="ctr"/>
            <a:endParaRPr dirty="0"/>
          </a:p>
        </p:txBody>
      </p:sp>
      <p:sp>
        <p:nvSpPr>
          <p:cNvPr id="45" name="TextShape 2"/>
          <p:cNvSpPr txBox="1"/>
          <p:nvPr/>
        </p:nvSpPr>
        <p:spPr>
          <a:xfrm>
            <a:off x="2459421" y="4383314"/>
            <a:ext cx="8371899" cy="1552912"/>
          </a:xfrm>
          <a:prstGeom prst="rect">
            <a:avLst/>
          </a:prstGeom>
          <a:noFill/>
          <a:ln>
            <a:noFill/>
          </a:ln>
        </p:spPr>
        <p:txBody>
          <a:bodyPr lIns="0" tIns="0" rIns="0" bIns="0" anchor="ctr"/>
          <a:lstStyle/>
          <a:p>
            <a:pPr>
              <a:lnSpc>
                <a:spcPct val="200000"/>
              </a:lnSpc>
            </a:pPr>
            <a:endParaRPr dirty="0"/>
          </a:p>
        </p:txBody>
      </p:sp>
      <p:pic>
        <p:nvPicPr>
          <p:cNvPr id="4" name="Picture 3">
            <a:extLst>
              <a:ext uri="{FF2B5EF4-FFF2-40B4-BE49-F238E27FC236}">
                <a16:creationId xmlns:a16="http://schemas.microsoft.com/office/drawing/2014/main" id="{297072B8-972B-6041-9577-CEF572DB0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40" y="4082375"/>
            <a:ext cx="6923528" cy="2490547"/>
          </a:xfrm>
          <a:prstGeom prst="rect">
            <a:avLst/>
          </a:prstGeom>
        </p:spPr>
      </p:pic>
      <p:pic>
        <p:nvPicPr>
          <p:cNvPr id="6" name="Picture 5">
            <a:extLst>
              <a:ext uri="{FF2B5EF4-FFF2-40B4-BE49-F238E27FC236}">
                <a16:creationId xmlns:a16="http://schemas.microsoft.com/office/drawing/2014/main" id="{DF88A72E-64A2-244E-A1CF-59151F855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140" y="1174198"/>
            <a:ext cx="3733230" cy="2571781"/>
          </a:xfrm>
          <a:prstGeom prst="rect">
            <a:avLst/>
          </a:prstGeom>
        </p:spPr>
      </p:pic>
      <p:pic>
        <p:nvPicPr>
          <p:cNvPr id="8" name="Picture 7">
            <a:extLst>
              <a:ext uri="{FF2B5EF4-FFF2-40B4-BE49-F238E27FC236}">
                <a16:creationId xmlns:a16="http://schemas.microsoft.com/office/drawing/2014/main" id="{69031584-9BF0-924A-8BE9-B078C7C1D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9860" y="1177597"/>
            <a:ext cx="3478588" cy="2569153"/>
          </a:xfrm>
          <a:prstGeom prst="rect">
            <a:avLst/>
          </a:prstGeom>
        </p:spPr>
      </p:pic>
    </p:spTree>
    <p:extLst>
      <p:ext uri="{BB962C8B-B14F-4D97-AF65-F5344CB8AC3E}">
        <p14:creationId xmlns:p14="http://schemas.microsoft.com/office/powerpoint/2010/main" val="3065101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3" name="Picture 2">
            <a:extLst>
              <a:ext uri="{FF2B5EF4-FFF2-40B4-BE49-F238E27FC236}">
                <a16:creationId xmlns:a16="http://schemas.microsoft.com/office/drawing/2014/main" id="{1F430CC9-855F-AF40-87A8-D8DF4A348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983" y="1332187"/>
            <a:ext cx="6323377" cy="5058702"/>
          </a:xfrm>
          <a:prstGeom prst="rect">
            <a:avLst/>
          </a:prstGeom>
        </p:spPr>
      </p:pic>
    </p:spTree>
    <p:extLst>
      <p:ext uri="{BB962C8B-B14F-4D97-AF65-F5344CB8AC3E}">
        <p14:creationId xmlns:p14="http://schemas.microsoft.com/office/powerpoint/2010/main" val="372192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4" name="Picture 3">
            <a:extLst>
              <a:ext uri="{FF2B5EF4-FFF2-40B4-BE49-F238E27FC236}">
                <a16:creationId xmlns:a16="http://schemas.microsoft.com/office/drawing/2014/main" id="{B95EE411-CABE-3244-B48F-07E7ABE1B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960" y="2298576"/>
            <a:ext cx="6374167" cy="2386260"/>
          </a:xfrm>
          <a:prstGeom prst="rect">
            <a:avLst/>
          </a:prstGeom>
        </p:spPr>
      </p:pic>
    </p:spTree>
    <p:extLst>
      <p:ext uri="{BB962C8B-B14F-4D97-AF65-F5344CB8AC3E}">
        <p14:creationId xmlns:p14="http://schemas.microsoft.com/office/powerpoint/2010/main" val="2910076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3" name="Picture 2">
            <a:extLst>
              <a:ext uri="{FF2B5EF4-FFF2-40B4-BE49-F238E27FC236}">
                <a16:creationId xmlns:a16="http://schemas.microsoft.com/office/drawing/2014/main" id="{C9157D96-C7DE-5B4D-B001-32498F057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980" y="1158961"/>
            <a:ext cx="1938127" cy="1365918"/>
          </a:xfrm>
          <a:prstGeom prst="rect">
            <a:avLst/>
          </a:prstGeom>
        </p:spPr>
      </p:pic>
      <p:pic>
        <p:nvPicPr>
          <p:cNvPr id="7" name="Picture 6">
            <a:extLst>
              <a:ext uri="{FF2B5EF4-FFF2-40B4-BE49-F238E27FC236}">
                <a16:creationId xmlns:a16="http://schemas.microsoft.com/office/drawing/2014/main" id="{35823BD2-8A4A-0A4F-B1D6-3B948C04E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289" y="2324641"/>
            <a:ext cx="5301510" cy="4447210"/>
          </a:xfrm>
          <a:prstGeom prst="rect">
            <a:avLst/>
          </a:prstGeom>
        </p:spPr>
      </p:pic>
    </p:spTree>
    <p:extLst>
      <p:ext uri="{BB962C8B-B14F-4D97-AF65-F5344CB8AC3E}">
        <p14:creationId xmlns:p14="http://schemas.microsoft.com/office/powerpoint/2010/main" val="4199197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About the course and the Instructor</a:t>
            </a:r>
          </a:p>
          <a:p>
            <a:endParaRPr lang="en-US" dirty="0"/>
          </a:p>
          <a:p>
            <a:r>
              <a:rPr lang="en-US" dirty="0"/>
              <a:t>Overview of the syllabus</a:t>
            </a:r>
          </a:p>
          <a:p>
            <a:endParaRPr lang="en-US" dirty="0"/>
          </a:p>
          <a:p>
            <a:r>
              <a:rPr lang="en-US" dirty="0"/>
              <a:t>Final Project</a:t>
            </a:r>
          </a:p>
          <a:p>
            <a:endParaRPr lang="en-US" dirty="0"/>
          </a:p>
          <a:p>
            <a:r>
              <a:rPr lang="en-US" dirty="0"/>
              <a:t>About you all!?</a:t>
            </a:r>
          </a:p>
          <a:p>
            <a:pPr marL="742950" lvl="1" indent="-285750">
              <a:buFont typeface="Arial" panose="020B0604020202020204" pitchFamily="34" charset="0"/>
              <a:buChar char="•"/>
            </a:pPr>
            <a:r>
              <a:rPr lang="en-US" dirty="0"/>
              <a:t>Who are you?</a:t>
            </a:r>
          </a:p>
          <a:p>
            <a:pPr marL="742950" lvl="1" indent="-285750">
              <a:buFont typeface="Arial" panose="020B0604020202020204" pitchFamily="34" charset="0"/>
              <a:buChar char="•"/>
            </a:pPr>
            <a:r>
              <a:rPr lang="en-US" dirty="0"/>
              <a:t>Where are you from?</a:t>
            </a:r>
          </a:p>
          <a:p>
            <a:pPr marL="742950" lvl="1" indent="-285750">
              <a:buFont typeface="Arial" panose="020B0604020202020204" pitchFamily="34" charset="0"/>
              <a:buChar char="•"/>
            </a:pPr>
            <a:r>
              <a:rPr lang="en-US" dirty="0"/>
              <a:t>Faculty advisor and focus area?</a:t>
            </a:r>
          </a:p>
          <a:p>
            <a:pPr marL="742950" lvl="1" indent="-285750">
              <a:buFont typeface="Arial" panose="020B0604020202020204" pitchFamily="34" charset="0"/>
              <a:buChar char="•"/>
            </a:pPr>
            <a:r>
              <a:rPr lang="en-US" dirty="0"/>
              <a:t>What do you hope to get from this class?</a:t>
            </a:r>
          </a:p>
          <a:p>
            <a:endParaRPr lang="en-US" dirty="0"/>
          </a:p>
          <a:p>
            <a:r>
              <a:rPr lang="en-US" dirty="0"/>
              <a:t> </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347032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11" name="Picture 10">
            <a:extLst>
              <a:ext uri="{FF2B5EF4-FFF2-40B4-BE49-F238E27FC236}">
                <a16:creationId xmlns:a16="http://schemas.microsoft.com/office/drawing/2014/main" id="{63A3E7B6-6308-4A43-BDC5-4E7A0B162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114" y="1246444"/>
            <a:ext cx="8885669" cy="4663749"/>
          </a:xfrm>
          <a:prstGeom prst="rect">
            <a:avLst/>
          </a:prstGeom>
        </p:spPr>
      </p:pic>
    </p:spTree>
    <p:extLst>
      <p:ext uri="{BB962C8B-B14F-4D97-AF65-F5344CB8AC3E}">
        <p14:creationId xmlns:p14="http://schemas.microsoft.com/office/powerpoint/2010/main" val="341949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Why learn the command line?</a:t>
            </a:r>
          </a:p>
          <a:p>
            <a:pPr marL="285750" indent="-285750">
              <a:buFont typeface="Arial" panose="020B0604020202020204" pitchFamily="34" charset="0"/>
              <a:buChar char="•"/>
            </a:pPr>
            <a:r>
              <a:rPr lang="en-US" dirty="0"/>
              <a:t>It’s the foundation for most of bioinformatics</a:t>
            </a:r>
          </a:p>
          <a:p>
            <a:pPr marL="285750" indent="-285750">
              <a:buFont typeface="Arial" panose="020B0604020202020204" pitchFamily="34" charset="0"/>
              <a:buChar char="•"/>
            </a:pPr>
            <a:r>
              <a:rPr lang="en-US" dirty="0"/>
              <a:t>Enables use of non-GUI (Graphical User Interface) tools</a:t>
            </a:r>
          </a:p>
          <a:p>
            <a:pPr marL="285750" indent="-285750">
              <a:buFont typeface="Arial" panose="020B0604020202020204" pitchFamily="34" charset="0"/>
              <a:buChar char="•"/>
            </a:pPr>
            <a:r>
              <a:rPr lang="en-US" dirty="0"/>
              <a:t>Can quickly perform operations on large files</a:t>
            </a:r>
          </a:p>
          <a:p>
            <a:pPr marL="285750" indent="-285750">
              <a:buFont typeface="Arial" panose="020B0604020202020204" pitchFamily="34" charset="0"/>
              <a:buChar char="•"/>
            </a:pPr>
            <a:r>
              <a:rPr lang="en-US" dirty="0"/>
              <a:t>Reproducibility</a:t>
            </a:r>
          </a:p>
          <a:p>
            <a:pPr marL="285750" indent="-285750">
              <a:buFont typeface="Arial" panose="020B0604020202020204" pitchFamily="34" charset="0"/>
              <a:buChar char="•"/>
            </a:pPr>
            <a:r>
              <a:rPr lang="en-US" dirty="0"/>
              <a:t>Automation of repetitive tasks</a:t>
            </a:r>
          </a:p>
          <a:p>
            <a:pPr marL="285750" indent="-285750">
              <a:buFont typeface="Arial" panose="020B0604020202020204" pitchFamily="34" charset="0"/>
              <a:buChar char="•"/>
            </a:pPr>
            <a:r>
              <a:rPr lang="en-US" dirty="0"/>
              <a:t>Enables use of higher-powered computers elsewhere (server/cloud)</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3013411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Applying for an XSEDE Portal Account:</a:t>
            </a:r>
          </a:p>
          <a:p>
            <a:endParaRPr lang="en-US" dirty="0"/>
          </a:p>
          <a:p>
            <a:r>
              <a:rPr lang="en-US" dirty="0">
                <a:hlinkClick r:id="rId3"/>
              </a:rPr>
              <a:t>https://portal.xsede.org/#/guest</a:t>
            </a:r>
            <a:endParaRPr lang="en-US" dirty="0"/>
          </a:p>
          <a:p>
            <a:endParaRPr lang="en-US" dirty="0"/>
          </a:p>
          <a:p>
            <a:r>
              <a:rPr lang="en-US" dirty="0"/>
              <a:t>We’ll go thru this step by step in class. Please </a:t>
            </a:r>
            <a:r>
              <a:rPr lang="en-US" b="1" dirty="0">
                <a:solidFill>
                  <a:srgbClr val="FF0000"/>
                </a:solidFill>
              </a:rPr>
              <a:t>do not work ahead</a:t>
            </a:r>
            <a:r>
              <a:rPr lang="en-US" dirty="0"/>
              <a:t> if you’re not certain of what to put in a given area!</a:t>
            </a:r>
          </a:p>
          <a:p>
            <a:endParaRPr lang="en-US" dirty="0"/>
          </a:p>
          <a:p>
            <a:r>
              <a:rPr lang="en-US" dirty="0"/>
              <a:t>Once complete, please send me your designated XSEDE Portal ID…I will need this to add you to the Jetstream Educational Allocation we’ll be using later on in this class.</a:t>
            </a:r>
          </a:p>
          <a:p>
            <a:endParaRPr lang="en-US" dirty="0"/>
          </a:p>
          <a:p>
            <a:r>
              <a:rPr lang="en-US" dirty="0"/>
              <a:t> </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39127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2015640" y="278280"/>
            <a:ext cx="9748440" cy="914040"/>
          </a:xfrm>
          <a:prstGeom prst="rect">
            <a:avLst/>
          </a:prstGeom>
          <a:noFill/>
          <a:ln>
            <a:noFill/>
          </a:ln>
        </p:spPr>
        <p:txBody>
          <a:bodyPr lIns="0" tIns="0" rIns="0" bIns="0" anchor="ctr"/>
          <a:lstStyle/>
          <a:p>
            <a:pPr algn="ctr"/>
            <a:r>
              <a:rPr lang="en-US" b="1" spc="-1" dirty="0"/>
              <a:t>Scientific Computing Resources</a:t>
            </a:r>
          </a:p>
          <a:p>
            <a:pPr algn="ctr"/>
            <a:r>
              <a:rPr lang="en-US" b="1" spc="-1" dirty="0"/>
              <a:t>for Biologists</a:t>
            </a:r>
            <a:endParaRPr lang="en-US" dirty="0"/>
          </a:p>
        </p:txBody>
      </p:sp>
      <p:sp>
        <p:nvSpPr>
          <p:cNvPr id="45" name="TextShape 2"/>
          <p:cNvSpPr txBox="1"/>
          <p:nvPr/>
        </p:nvSpPr>
        <p:spPr>
          <a:xfrm>
            <a:off x="3367144" y="4034118"/>
            <a:ext cx="5938218" cy="1657350"/>
          </a:xfrm>
          <a:prstGeom prst="rect">
            <a:avLst/>
          </a:prstGeom>
          <a:noFill/>
          <a:ln>
            <a:noFill/>
          </a:ln>
        </p:spPr>
        <p:txBody>
          <a:bodyPr lIns="0" tIns="0" rIns="0" bIns="0" anchor="ctr"/>
          <a:lstStyle/>
          <a:p>
            <a:pPr>
              <a:lnSpc>
                <a:spcPct val="200000"/>
              </a:lnSpc>
            </a:pPr>
            <a:endParaRPr dirty="0"/>
          </a:p>
        </p:txBody>
      </p:sp>
      <p:sp>
        <p:nvSpPr>
          <p:cNvPr id="5" name="Text Placeholder 4">
            <a:extLst>
              <a:ext uri="{FF2B5EF4-FFF2-40B4-BE49-F238E27FC236}">
                <a16:creationId xmlns:a16="http://schemas.microsoft.com/office/drawing/2014/main" id="{5835C66D-62ED-FB4A-820B-84BFECEB88C8}"/>
              </a:ext>
            </a:extLst>
          </p:cNvPr>
          <p:cNvSpPr>
            <a:spLocks noGrp="1"/>
          </p:cNvSpPr>
          <p:nvPr>
            <p:ph type="body" idx="4294967295"/>
          </p:nvPr>
        </p:nvSpPr>
        <p:spPr>
          <a:xfrm>
            <a:off x="2015640" y="1633538"/>
            <a:ext cx="9748440" cy="4051300"/>
          </a:xfrm>
        </p:spPr>
        <p:txBody>
          <a:bodyPr/>
          <a:lstStyle/>
          <a:p>
            <a:pPr marL="0" indent="0" algn="ctr">
              <a:buNone/>
            </a:pPr>
            <a:r>
              <a:rPr lang="en-US" b="1" dirty="0"/>
              <a:t>XSEDE Research Allocations</a:t>
            </a:r>
          </a:p>
          <a:p>
            <a:pPr marL="0" indent="0" algn="ctr">
              <a:buNone/>
            </a:pPr>
            <a:r>
              <a:rPr lang="en-US" sz="1800" dirty="0">
                <a:hlinkClick r:id="rId3"/>
              </a:rPr>
              <a:t>https://portal.xsede.org/allocations/research</a:t>
            </a:r>
            <a:endParaRPr lang="en-US" sz="1800" dirty="0"/>
          </a:p>
          <a:p>
            <a:pPr marL="0" indent="0" algn="ctr">
              <a:buNone/>
            </a:pPr>
            <a:r>
              <a:rPr lang="en-US" sz="1800" dirty="0"/>
              <a:t>We strongly encourage users to request a </a:t>
            </a:r>
            <a:r>
              <a:rPr lang="en-US" sz="1800" dirty="0">
                <a:hlinkClick r:id="rId4"/>
              </a:rPr>
              <a:t>Startup Allocation</a:t>
            </a:r>
            <a:r>
              <a:rPr lang="en-US" sz="1800" dirty="0"/>
              <a:t> prior to requesting a Research Allocation, in order to obtain benchmark results before you prepare your Research request. While having a Startup project is not absolutely required, the lack of benchmark results on the resources requested will greatly increase the level of scrutiny from the panel, especially for requests on highly oversubscribed resources.</a:t>
            </a:r>
          </a:p>
          <a:p>
            <a:pPr marL="0" indent="0" algn="ctr">
              <a:buNone/>
            </a:pPr>
            <a:endParaRPr lang="en-US" sz="1800" dirty="0"/>
          </a:p>
          <a:p>
            <a:pPr marL="0" indent="0" algn="ctr">
              <a:buNone/>
            </a:pPr>
            <a:endParaRPr lang="en-US" sz="1800" dirty="0"/>
          </a:p>
        </p:txBody>
      </p:sp>
      <p:graphicFrame>
        <p:nvGraphicFramePr>
          <p:cNvPr id="6" name="Table 5">
            <a:extLst>
              <a:ext uri="{FF2B5EF4-FFF2-40B4-BE49-F238E27FC236}">
                <a16:creationId xmlns:a16="http://schemas.microsoft.com/office/drawing/2014/main" id="{75C16028-FCF5-D345-86B0-EBF262025227}"/>
              </a:ext>
            </a:extLst>
          </p:cNvPr>
          <p:cNvGraphicFramePr>
            <a:graphicFrameLocks noGrp="1"/>
          </p:cNvGraphicFramePr>
          <p:nvPr/>
        </p:nvGraphicFramePr>
        <p:xfrm>
          <a:off x="3367144" y="4034118"/>
          <a:ext cx="5938218" cy="1657350"/>
        </p:xfrm>
        <a:graphic>
          <a:graphicData uri="http://schemas.openxmlformats.org/drawingml/2006/table">
            <a:tbl>
              <a:tblPr/>
              <a:tblGrid>
                <a:gridCol w="2969109">
                  <a:extLst>
                    <a:ext uri="{9D8B030D-6E8A-4147-A177-3AD203B41FA5}">
                      <a16:colId xmlns:a16="http://schemas.microsoft.com/office/drawing/2014/main" val="3602423045"/>
                    </a:ext>
                  </a:extLst>
                </a:gridCol>
                <a:gridCol w="2969109">
                  <a:extLst>
                    <a:ext uri="{9D8B030D-6E8A-4147-A177-3AD203B41FA5}">
                      <a16:colId xmlns:a16="http://schemas.microsoft.com/office/drawing/2014/main" val="3466858013"/>
                    </a:ext>
                  </a:extLst>
                </a:gridCol>
              </a:tblGrid>
              <a:tr h="292608">
                <a:tc>
                  <a:txBody>
                    <a:bodyPr/>
                    <a:lstStyle/>
                    <a:p>
                      <a:pPr algn="l" fontAlgn="b"/>
                      <a:r>
                        <a:rPr lang="en-US" b="0" i="0" cap="all">
                          <a:solidFill>
                            <a:srgbClr val="111111"/>
                          </a:solidFill>
                          <a:effectLst/>
                        </a:rPr>
                        <a:t>SUBMISSION PERIOD</a:t>
                      </a:r>
                    </a:p>
                  </a:txBody>
                  <a:tcPr marL="28575" marR="28575" marT="28575" marB="28575" anchor="b">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E"/>
                    </a:solidFill>
                  </a:tcPr>
                </a:tc>
                <a:tc>
                  <a:txBody>
                    <a:bodyPr/>
                    <a:lstStyle/>
                    <a:p>
                      <a:pPr algn="l" fontAlgn="b"/>
                      <a:r>
                        <a:rPr lang="en-US" b="0" i="0" cap="all">
                          <a:solidFill>
                            <a:srgbClr val="111111"/>
                          </a:solidFill>
                          <a:effectLst/>
                        </a:rPr>
                        <a:t>ALLOCATION BEGIN DATE</a:t>
                      </a:r>
                    </a:p>
                  </a:txBody>
                  <a:tcPr marL="28575" marR="28575" marT="28575" marB="28575" anchor="b">
                    <a:lnL w="9525" cap="flat" cmpd="sng" algn="ctr">
                      <a:solidFill>
                        <a:srgbClr val="EEEEEE"/>
                      </a:solidFill>
                      <a:prstDash val="solid"/>
                      <a:round/>
                      <a:headEnd type="none" w="med" len="med"/>
                      <a:tailEnd type="none" w="med" len="med"/>
                    </a:lnL>
                    <a:lnR w="12700" cap="flat" cmpd="sng" algn="ctr">
                      <a:solidFill>
                        <a:srgbClr val="EEEEEE"/>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E"/>
                    </a:solidFill>
                  </a:tcPr>
                </a:tc>
                <a:extLst>
                  <a:ext uri="{0D108BD9-81ED-4DB2-BD59-A6C34878D82A}">
                    <a16:rowId xmlns:a16="http://schemas.microsoft.com/office/drawing/2014/main" val="3472765736"/>
                  </a:ext>
                </a:extLst>
              </a:tr>
              <a:tr h="292608">
                <a:tc>
                  <a:txBody>
                    <a:bodyPr/>
                    <a:lstStyle/>
                    <a:p>
                      <a:r>
                        <a:rPr lang="en-US">
                          <a:solidFill>
                            <a:srgbClr val="333333"/>
                          </a:solidFill>
                          <a:effectLst/>
                        </a:rPr>
                        <a:t>Dec 15 thru Jan 15</a:t>
                      </a:r>
                    </a:p>
                  </a:txBody>
                  <a:tcPr marL="28575" marR="28575" marT="28575" marB="28575" anchor="ctr">
                    <a:lnL w="9525" cap="flat" cmpd="sng" algn="ctr">
                      <a:solidFill>
                        <a:srgbClr val="F4F4F4"/>
                      </a:solidFill>
                      <a:prstDash val="solid"/>
                      <a:round/>
                      <a:headEnd type="none" w="med" len="med"/>
                      <a:tailEnd type="none" w="med" len="med"/>
                    </a:lnL>
                    <a:lnR w="9525"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solidFill>
                            <a:srgbClr val="333333"/>
                          </a:solidFill>
                          <a:effectLst/>
                        </a:rPr>
                        <a:t>April 1</a:t>
                      </a:r>
                    </a:p>
                  </a:txBody>
                  <a:tcPr marL="28575" marR="28575" marT="28575" marB="28575" anchor="ctr">
                    <a:lnL w="9525"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352318563"/>
                  </a:ext>
                </a:extLst>
              </a:tr>
              <a:tr h="292608">
                <a:tc>
                  <a:txBody>
                    <a:bodyPr/>
                    <a:lstStyle/>
                    <a:p>
                      <a:r>
                        <a:rPr lang="pt" dirty="0">
                          <a:solidFill>
                            <a:srgbClr val="333333"/>
                          </a:solidFill>
                          <a:effectLst/>
                        </a:rPr>
                        <a:t>Mar 15 </a:t>
                      </a:r>
                      <a:r>
                        <a:rPr lang="pt" dirty="0" err="1">
                          <a:solidFill>
                            <a:srgbClr val="333333"/>
                          </a:solidFill>
                          <a:effectLst/>
                        </a:rPr>
                        <a:t>thru</a:t>
                      </a:r>
                      <a:r>
                        <a:rPr lang="pt" dirty="0">
                          <a:solidFill>
                            <a:srgbClr val="333333"/>
                          </a:solidFill>
                          <a:effectLst/>
                        </a:rPr>
                        <a:t> </a:t>
                      </a:r>
                      <a:r>
                        <a:rPr lang="pt" dirty="0" err="1">
                          <a:solidFill>
                            <a:srgbClr val="333333"/>
                          </a:solidFill>
                          <a:effectLst/>
                        </a:rPr>
                        <a:t>Apr</a:t>
                      </a:r>
                      <a:r>
                        <a:rPr lang="pt" dirty="0">
                          <a:solidFill>
                            <a:srgbClr val="333333"/>
                          </a:solidFill>
                          <a:effectLst/>
                        </a:rPr>
                        <a:t> 15</a:t>
                      </a:r>
                    </a:p>
                  </a:txBody>
                  <a:tcPr marL="28575" marR="28575" marT="28575" marB="28575" anchor="ctr">
                    <a:lnL w="9525" cap="flat" cmpd="sng" algn="ctr">
                      <a:solidFill>
                        <a:srgbClr val="F4F4F4"/>
                      </a:solidFill>
                      <a:prstDash val="solid"/>
                      <a:round/>
                      <a:headEnd type="none" w="med" len="med"/>
                      <a:tailEnd type="none" w="med" len="med"/>
                    </a:lnL>
                    <a:lnR w="9525"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solidFill>
                            <a:srgbClr val="333333"/>
                          </a:solidFill>
                          <a:effectLst/>
                        </a:rPr>
                        <a:t>Jul 1</a:t>
                      </a:r>
                    </a:p>
                  </a:txBody>
                  <a:tcPr marL="28575" marR="28575" marT="28575" marB="28575" anchor="ctr">
                    <a:lnL w="9525"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060976603"/>
                  </a:ext>
                </a:extLst>
              </a:tr>
              <a:tr h="292608">
                <a:tc>
                  <a:txBody>
                    <a:bodyPr/>
                    <a:lstStyle/>
                    <a:p>
                      <a:r>
                        <a:rPr lang="en-US">
                          <a:solidFill>
                            <a:srgbClr val="333333"/>
                          </a:solidFill>
                          <a:effectLst/>
                        </a:rPr>
                        <a:t>Jun 15 thru Jul 15</a:t>
                      </a:r>
                    </a:p>
                  </a:txBody>
                  <a:tcPr marL="28575" marR="28575" marT="28575" marB="28575" anchor="ctr">
                    <a:lnL w="9525" cap="flat" cmpd="sng" algn="ctr">
                      <a:solidFill>
                        <a:srgbClr val="F4F4F4"/>
                      </a:solidFill>
                      <a:prstDash val="solid"/>
                      <a:round/>
                      <a:headEnd type="none" w="med" len="med"/>
                      <a:tailEnd type="none" w="med" len="med"/>
                    </a:lnL>
                    <a:lnR w="9525"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dirty="0">
                          <a:solidFill>
                            <a:srgbClr val="333333"/>
                          </a:solidFill>
                          <a:effectLst/>
                        </a:rPr>
                        <a:t>Oct 1</a:t>
                      </a:r>
                    </a:p>
                  </a:txBody>
                  <a:tcPr marL="28575" marR="28575" marT="28575" marB="28575" anchor="ctr">
                    <a:lnL w="9525"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07600747"/>
                  </a:ext>
                </a:extLst>
              </a:tr>
              <a:tr h="292608">
                <a:tc>
                  <a:txBody>
                    <a:bodyPr/>
                    <a:lstStyle/>
                    <a:p>
                      <a:r>
                        <a:rPr lang="en-US">
                          <a:solidFill>
                            <a:srgbClr val="333333"/>
                          </a:solidFill>
                          <a:effectLst/>
                        </a:rPr>
                        <a:t>Sep 15 thru Oct 15</a:t>
                      </a:r>
                    </a:p>
                  </a:txBody>
                  <a:tcPr marL="28575" marR="28575" marT="28575" marB="28575" anchor="ctr">
                    <a:lnL w="9525" cap="flat" cmpd="sng" algn="ctr">
                      <a:solidFill>
                        <a:srgbClr val="F4F4F4"/>
                      </a:solidFill>
                      <a:prstDash val="solid"/>
                      <a:round/>
                      <a:headEnd type="none" w="med" len="med"/>
                      <a:tailEnd type="none" w="med" len="med"/>
                    </a:lnL>
                    <a:lnR w="9525"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tc>
                  <a:txBody>
                    <a:bodyPr/>
                    <a:lstStyle/>
                    <a:p>
                      <a:r>
                        <a:rPr lang="en-US" dirty="0">
                          <a:solidFill>
                            <a:srgbClr val="333333"/>
                          </a:solidFill>
                          <a:effectLst/>
                        </a:rPr>
                        <a:t>Jan 1</a:t>
                      </a:r>
                    </a:p>
                  </a:txBody>
                  <a:tcPr marL="28575" marR="28575" marT="28575" marB="28575" anchor="ctr">
                    <a:lnL w="9525" cap="flat" cmpd="sng" algn="ctr">
                      <a:solidFill>
                        <a:srgbClr val="F4F4F4"/>
                      </a:solidFill>
                      <a:prstDash val="solid"/>
                      <a:round/>
                      <a:headEnd type="none" w="med" len="med"/>
                      <a:tailEnd type="none" w="med" len="med"/>
                    </a:lnL>
                    <a:lnR w="12700" cap="flat" cmpd="sng" algn="ctr">
                      <a:solidFill>
                        <a:srgbClr val="F4F4F4"/>
                      </a:solidFill>
                      <a:prstDash val="solid"/>
                      <a:round/>
                      <a:headEnd type="none" w="med" len="med"/>
                      <a:tailEnd type="none" w="med" len="med"/>
                    </a:lnR>
                    <a:lnT w="9525" cap="flat" cmpd="sng" algn="ctr">
                      <a:solidFill>
                        <a:srgbClr val="EEEEEE"/>
                      </a:solidFill>
                      <a:prstDash val="solid"/>
                      <a:round/>
                      <a:headEnd type="none" w="med" len="med"/>
                      <a:tailEnd type="none" w="med" len="med"/>
                    </a:lnT>
                    <a:lnB w="1270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362546775"/>
                  </a:ext>
                </a:extLst>
              </a:tr>
            </a:tbl>
          </a:graphicData>
        </a:graphic>
      </p:graphicFrame>
    </p:spTree>
    <p:extLst>
      <p:ext uri="{BB962C8B-B14F-4D97-AF65-F5344CB8AC3E}">
        <p14:creationId xmlns:p14="http://schemas.microsoft.com/office/powerpoint/2010/main" val="41865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703769" y="1443960"/>
            <a:ext cx="7920360" cy="4492266"/>
          </a:xfrm>
          <a:prstGeom prst="rect">
            <a:avLst/>
          </a:prstGeom>
          <a:noFill/>
          <a:ln>
            <a:noFill/>
          </a:ln>
        </p:spPr>
        <p:txBody>
          <a:bodyPr lIns="0" tIns="0" rIns="0" bIns="0" anchor="t"/>
          <a:lstStyle/>
          <a:p>
            <a:pPr algn="ctr">
              <a:lnSpc>
                <a:spcPct val="200000"/>
              </a:lnSpc>
            </a:pPr>
            <a:r>
              <a:rPr lang="en-US" spc="-1" dirty="0">
                <a:solidFill>
                  <a:srgbClr val="222222"/>
                </a:solidFill>
                <a:uFill>
                  <a:solidFill>
                    <a:srgbClr val="FFFFFF"/>
                  </a:solidFill>
                </a:uFill>
                <a:ea typeface="Arial"/>
              </a:rPr>
              <a:t>Jeff </a:t>
            </a:r>
            <a:r>
              <a:rPr lang="en-US" spc="-1" dirty="0" err="1">
                <a:solidFill>
                  <a:srgbClr val="222222"/>
                </a:solidFill>
                <a:uFill>
                  <a:solidFill>
                    <a:srgbClr val="FFFFFF"/>
                  </a:solidFill>
                </a:uFill>
                <a:ea typeface="Arial"/>
              </a:rPr>
              <a:t>Pummill</a:t>
            </a:r>
            <a:endParaRPr lang="en-US" dirty="0"/>
          </a:p>
          <a:p>
            <a:pPr algn="ctr"/>
            <a:r>
              <a:rPr lang="en-US" spc="-1" dirty="0">
                <a:solidFill>
                  <a:srgbClr val="222222"/>
                </a:solidFill>
                <a:uFill>
                  <a:solidFill>
                    <a:srgbClr val="FFFFFF"/>
                  </a:solidFill>
                </a:uFill>
                <a:ea typeface="Arial"/>
              </a:rPr>
              <a:t>Director – Strategic Initiatives &amp; User Services</a:t>
            </a:r>
          </a:p>
          <a:p>
            <a:pPr algn="ctr"/>
            <a:r>
              <a:rPr lang="en-US" spc="-1" dirty="0">
                <a:solidFill>
                  <a:srgbClr val="222222"/>
                </a:solidFill>
                <a:uFill>
                  <a:solidFill>
                    <a:srgbClr val="FFFFFF"/>
                  </a:solidFill>
                </a:uFill>
                <a:ea typeface="Arial"/>
              </a:rPr>
              <a:t>Arkansas High Performance Computing Center</a:t>
            </a:r>
            <a:endParaRPr lang="en-US" dirty="0"/>
          </a:p>
          <a:p>
            <a:pPr algn="ctr"/>
            <a:r>
              <a:rPr lang="en-US" spc="-1" dirty="0">
                <a:solidFill>
                  <a:srgbClr val="222222"/>
                </a:solidFill>
                <a:uFill>
                  <a:solidFill>
                    <a:srgbClr val="FFFFFF"/>
                  </a:solidFill>
                </a:uFill>
                <a:ea typeface="Arial"/>
              </a:rPr>
              <a:t>Adjunct Graduate Faculty – Biological Sciences</a:t>
            </a:r>
            <a:endParaRPr lang="en-US" dirty="0"/>
          </a:p>
          <a:p>
            <a:pPr algn="ctr"/>
            <a:r>
              <a:rPr lang="en-US" spc="-1" dirty="0">
                <a:solidFill>
                  <a:srgbClr val="222222"/>
                </a:solidFill>
                <a:uFill>
                  <a:solidFill>
                    <a:srgbClr val="FFFFFF"/>
                  </a:solidFill>
                </a:uFill>
                <a:ea typeface="Arial"/>
              </a:rPr>
              <a:t>University of Arkansas – JBHT 410</a:t>
            </a:r>
            <a:endParaRPr lang="en-US" dirty="0"/>
          </a:p>
          <a:p>
            <a:pPr algn="ctr"/>
            <a:r>
              <a:rPr lang="en-US" spc="-1" dirty="0">
                <a:solidFill>
                  <a:srgbClr val="222222"/>
                </a:solidFill>
                <a:uFill>
                  <a:solidFill>
                    <a:srgbClr val="FFFFFF"/>
                  </a:solidFill>
                </a:uFill>
                <a:ea typeface="Arial"/>
                <a:hlinkClick r:id="rId3"/>
              </a:rPr>
              <a:t>jpummil@uark.edu</a:t>
            </a:r>
            <a:endParaRPr lang="en-US" dirty="0"/>
          </a:p>
          <a:p>
            <a:pPr algn="ctr"/>
            <a:r>
              <a:rPr lang="en-US" spc="-1" dirty="0">
                <a:solidFill>
                  <a:srgbClr val="222222"/>
                </a:solidFill>
                <a:uFill>
                  <a:solidFill>
                    <a:srgbClr val="FFFFFF"/>
                  </a:solidFill>
                </a:uFill>
                <a:ea typeface="Arial"/>
              </a:rPr>
              <a:t>@</a:t>
            </a:r>
            <a:r>
              <a:rPr lang="en-US" spc="-1" dirty="0" err="1">
                <a:solidFill>
                  <a:srgbClr val="222222"/>
                </a:solidFill>
                <a:uFill>
                  <a:solidFill>
                    <a:srgbClr val="FFFFFF"/>
                  </a:solidFill>
                </a:uFill>
                <a:ea typeface="Arial"/>
              </a:rPr>
              <a:t>jpummil</a:t>
            </a:r>
            <a:r>
              <a:rPr lang="en-US" spc="-1" dirty="0">
                <a:solidFill>
                  <a:srgbClr val="222222"/>
                </a:solidFill>
                <a:uFill>
                  <a:solidFill>
                    <a:srgbClr val="FFFFFF"/>
                  </a:solidFill>
                </a:uFill>
                <a:ea typeface="Arial"/>
              </a:rPr>
              <a:t> on Twitter</a:t>
            </a:r>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185328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Then:</a:t>
            </a:r>
          </a:p>
          <a:p>
            <a:endParaRPr lang="en-US" dirty="0"/>
          </a:p>
          <a:p>
            <a:r>
              <a:rPr lang="en-US" dirty="0"/>
              <a:t> </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418533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13" name="Picture 12">
            <a:extLst>
              <a:ext uri="{FF2B5EF4-FFF2-40B4-BE49-F238E27FC236}">
                <a16:creationId xmlns:a16="http://schemas.microsoft.com/office/drawing/2014/main" id="{2F858FE3-FDEB-8A44-A07A-C63134D67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536" y="1269992"/>
            <a:ext cx="6785508" cy="50665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Slide detailing history and significance of scientific computing:</a:t>
            </a:r>
          </a:p>
          <a:p>
            <a:endParaRPr lang="en-US" dirty="0"/>
          </a:p>
          <a:p>
            <a:endParaRPr lang="en-US" dirty="0"/>
          </a:p>
          <a:p>
            <a:r>
              <a:rPr lang="en-US" dirty="0"/>
              <a:t> </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337901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10960" y="1443960"/>
            <a:ext cx="7920360" cy="4492266"/>
          </a:xfrm>
          <a:prstGeom prst="rect">
            <a:avLst/>
          </a:prstGeom>
          <a:noFill/>
          <a:ln>
            <a:noFill/>
          </a:ln>
        </p:spPr>
        <p:txBody>
          <a:bodyPr lIns="0" tIns="0" rIns="0" bIns="0" anchor="t"/>
          <a:lstStyle/>
          <a:p>
            <a:r>
              <a:rPr lang="en-US" dirty="0"/>
              <a:t>Then:</a:t>
            </a:r>
          </a:p>
          <a:p>
            <a:endParaRPr lang="en-US" dirty="0"/>
          </a:p>
          <a:p>
            <a:r>
              <a:rPr lang="en-US" dirty="0"/>
              <a:t> </a:t>
            </a:r>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166506"/>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spTree>
    <p:extLst>
      <p:ext uri="{BB962C8B-B14F-4D97-AF65-F5344CB8AC3E}">
        <p14:creationId xmlns:p14="http://schemas.microsoft.com/office/powerpoint/2010/main" val="284957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3" name="Picture 2">
            <a:extLst>
              <a:ext uri="{FF2B5EF4-FFF2-40B4-BE49-F238E27FC236}">
                <a16:creationId xmlns:a16="http://schemas.microsoft.com/office/drawing/2014/main" id="{B03CB0D8-EF56-8C4F-9A79-02FA33E61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871" y="1201240"/>
            <a:ext cx="6462346" cy="4846760"/>
          </a:xfrm>
          <a:prstGeom prst="rect">
            <a:avLst/>
          </a:prstGeom>
        </p:spPr>
      </p:pic>
    </p:spTree>
    <p:extLst>
      <p:ext uri="{BB962C8B-B14F-4D97-AF65-F5344CB8AC3E}">
        <p14:creationId xmlns:p14="http://schemas.microsoft.com/office/powerpoint/2010/main" val="555840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4" name="Picture 3">
            <a:extLst>
              <a:ext uri="{FF2B5EF4-FFF2-40B4-BE49-F238E27FC236}">
                <a16:creationId xmlns:a16="http://schemas.microsoft.com/office/drawing/2014/main" id="{2B705CE6-5BAA-E142-BD03-93549A2DE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544" y="1212330"/>
            <a:ext cx="7239000" cy="5067300"/>
          </a:xfrm>
          <a:prstGeom prst="rect">
            <a:avLst/>
          </a:prstGeom>
        </p:spPr>
      </p:pic>
    </p:spTree>
    <p:extLst>
      <p:ext uri="{BB962C8B-B14F-4D97-AF65-F5344CB8AC3E}">
        <p14:creationId xmlns:p14="http://schemas.microsoft.com/office/powerpoint/2010/main" val="281508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9702360" y="6048000"/>
            <a:ext cx="2681640" cy="914040"/>
          </a:xfrm>
          <a:prstGeom prst="rect">
            <a:avLst/>
          </a:prstGeom>
          <a:ln>
            <a:noFill/>
          </a:ln>
        </p:spPr>
      </p:pic>
      <p:sp>
        <p:nvSpPr>
          <p:cNvPr id="44" name="TextShape 1"/>
          <p:cNvSpPr txBox="1"/>
          <p:nvPr/>
        </p:nvSpPr>
        <p:spPr>
          <a:xfrm>
            <a:off x="1789729" y="278280"/>
            <a:ext cx="9748440" cy="1165680"/>
          </a:xfrm>
          <a:prstGeom prst="rect">
            <a:avLst/>
          </a:prstGeom>
          <a:noFill/>
          <a:ln>
            <a:noFill/>
          </a:ln>
        </p:spPr>
        <p:txBody>
          <a:bodyPr lIns="0" tIns="0" rIns="0" bIns="0" anchor="ctr"/>
          <a:lstStyle/>
          <a:p>
            <a:pPr algn="ctr"/>
            <a:endParaRPr dirty="0"/>
          </a:p>
        </p:txBody>
      </p:sp>
      <p:sp>
        <p:nvSpPr>
          <p:cNvPr id="45" name="TextShape 2"/>
          <p:cNvSpPr txBox="1"/>
          <p:nvPr/>
        </p:nvSpPr>
        <p:spPr>
          <a:xfrm>
            <a:off x="2900203" y="1332186"/>
            <a:ext cx="7920360" cy="4492266"/>
          </a:xfrm>
          <a:prstGeom prst="rect">
            <a:avLst/>
          </a:prstGeom>
          <a:noFill/>
          <a:ln>
            <a:noFill/>
          </a:ln>
        </p:spPr>
        <p:txBody>
          <a:bodyPr lIns="0" tIns="0" rIns="0" bIns="0" anchor="t"/>
          <a:lstStyle/>
          <a:p>
            <a:endParaRPr lang="en-US" dirty="0"/>
          </a:p>
        </p:txBody>
      </p:sp>
      <p:sp>
        <p:nvSpPr>
          <p:cNvPr id="6" name="TextShape 1">
            <a:extLst>
              <a:ext uri="{FF2B5EF4-FFF2-40B4-BE49-F238E27FC236}">
                <a16:creationId xmlns:a16="http://schemas.microsoft.com/office/drawing/2014/main" id="{8C550EC7-C1AC-BF40-B6C9-60F3AD50511A}"/>
              </a:ext>
            </a:extLst>
          </p:cNvPr>
          <p:cNvSpPr txBox="1"/>
          <p:nvPr/>
        </p:nvSpPr>
        <p:spPr>
          <a:xfrm>
            <a:off x="1317824" y="278280"/>
            <a:ext cx="9748440" cy="1165680"/>
          </a:xfrm>
          <a:prstGeom prst="rect">
            <a:avLst/>
          </a:prstGeom>
          <a:noFill/>
          <a:ln>
            <a:noFill/>
          </a:ln>
        </p:spPr>
        <p:txBody>
          <a:bodyPr lIns="0" tIns="0" rIns="0" bIns="0" anchor="ctr"/>
          <a:lstStyle/>
          <a:p>
            <a:pPr algn="ctr"/>
            <a:r>
              <a:rPr lang="de-DE" sz="2400" b="1" spc="-1" dirty="0">
                <a:latin typeface="Arial"/>
              </a:rPr>
              <a:t>Scientific Computing </a:t>
            </a:r>
            <a:r>
              <a:rPr lang="de-DE" sz="2400" b="1" spc="-1" dirty="0" err="1">
                <a:latin typeface="Arial"/>
              </a:rPr>
              <a:t>for</a:t>
            </a:r>
            <a:r>
              <a:rPr lang="de-DE" sz="2400" b="1" spc="-1" dirty="0">
                <a:latin typeface="Arial"/>
              </a:rPr>
              <a:t> </a:t>
            </a:r>
            <a:r>
              <a:rPr lang="de-DE" sz="2400" b="1" spc="-1" dirty="0" err="1">
                <a:latin typeface="Arial"/>
              </a:rPr>
              <a:t>Biologists</a:t>
            </a:r>
            <a:endParaRPr sz="2400" dirty="0"/>
          </a:p>
        </p:txBody>
      </p:sp>
      <p:pic>
        <p:nvPicPr>
          <p:cNvPr id="4" name="Picture 3">
            <a:extLst>
              <a:ext uri="{FF2B5EF4-FFF2-40B4-BE49-F238E27FC236}">
                <a16:creationId xmlns:a16="http://schemas.microsoft.com/office/drawing/2014/main" id="{542660F4-77DA-FB4D-9494-B820CC7E2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267" y="1332186"/>
            <a:ext cx="6731553" cy="5050797"/>
          </a:xfrm>
          <a:prstGeom prst="rect">
            <a:avLst/>
          </a:prstGeom>
        </p:spPr>
      </p:pic>
    </p:spTree>
    <p:extLst>
      <p:ext uri="{BB962C8B-B14F-4D97-AF65-F5344CB8AC3E}">
        <p14:creationId xmlns:p14="http://schemas.microsoft.com/office/powerpoint/2010/main" val="27408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DNA</Template>
  <TotalTime>180598</TotalTime>
  <Words>375</Words>
  <Application>Microsoft Macintosh PowerPoint</Application>
  <PresentationFormat>Custom</PresentationFormat>
  <Paragraphs>91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Raleway</vt:lpstr>
      <vt:lpstr>Symbol</vt:lpstr>
      <vt:lpstr>Times New Roman</vt:lpstr>
      <vt:lpstr>TlwgTypewriter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Pummill</dc:creator>
  <cp:lastModifiedBy>Jeff F. Pummill</cp:lastModifiedBy>
  <cp:revision>225</cp:revision>
  <dcterms:created xsi:type="dcterms:W3CDTF">2014-11-10T10:41:22Z</dcterms:created>
  <dcterms:modified xsi:type="dcterms:W3CDTF">2019-01-28T16:27:00Z</dcterms:modified>
  <dc:language>en-US</dc:language>
</cp:coreProperties>
</file>